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420" r:id="rId4"/>
    <p:sldId id="395" r:id="rId5"/>
    <p:sldId id="409" r:id="rId6"/>
    <p:sldId id="414" r:id="rId7"/>
    <p:sldId id="410" r:id="rId8"/>
    <p:sldId id="411" r:id="rId9"/>
    <p:sldId id="412" r:id="rId10"/>
    <p:sldId id="413" r:id="rId11"/>
    <p:sldId id="433" r:id="rId12"/>
    <p:sldId id="427" r:id="rId13"/>
    <p:sldId id="408" r:id="rId14"/>
    <p:sldId id="434" r:id="rId15"/>
    <p:sldId id="438" r:id="rId16"/>
    <p:sldId id="436" r:id="rId17"/>
    <p:sldId id="437" r:id="rId18"/>
    <p:sldId id="418" r:id="rId19"/>
    <p:sldId id="422" r:id="rId20"/>
    <p:sldId id="428" r:id="rId21"/>
    <p:sldId id="432" r:id="rId22"/>
    <p:sldId id="439" r:id="rId23"/>
    <p:sldId id="443" r:id="rId24"/>
    <p:sldId id="421" r:id="rId25"/>
    <p:sldId id="407" r:id="rId26"/>
    <p:sldId id="419" r:id="rId27"/>
    <p:sldId id="384" r:id="rId28"/>
    <p:sldId id="440" r:id="rId29"/>
    <p:sldId id="441" r:id="rId30"/>
    <p:sldId id="442" r:id="rId31"/>
    <p:sldId id="429" r:id="rId32"/>
    <p:sldId id="430" r:id="rId33"/>
    <p:sldId id="431" r:id="rId34"/>
    <p:sldId id="317" r:id="rId35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35" autoAdjust="0"/>
  </p:normalViewPr>
  <p:slideViewPr>
    <p:cSldViewPr snapToGrid="0" snapToObjects="1">
      <p:cViewPr>
        <p:scale>
          <a:sx n="100" d="100"/>
          <a:sy n="100" d="100"/>
        </p:scale>
        <p:origin x="-1888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Catalog</c:v>
                </c:pt>
                <c:pt idx="1">
                  <c:v>Search</c:v>
                </c:pt>
                <c:pt idx="2">
                  <c:v>Recommendation</c:v>
                </c:pt>
                <c:pt idx="3">
                  <c:v>Lists</c:v>
                </c:pt>
                <c:pt idx="4">
                  <c:v>Orders</c:v>
                </c:pt>
                <c:pt idx="5">
                  <c:v>Profile</c:v>
                </c:pt>
                <c:pt idx="6">
                  <c:v>User</c:v>
                </c:pt>
                <c:pt idx="7">
                  <c:v>Account</c:v>
                </c:pt>
                <c:pt idx="8">
                  <c:v>Registration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1.485E6</c:v>
                </c:pt>
                <c:pt idx="1">
                  <c:v>5.0E6</c:v>
                </c:pt>
                <c:pt idx="2">
                  <c:v>900200.0</c:v>
                </c:pt>
                <c:pt idx="3">
                  <c:v>385000.0</c:v>
                </c:pt>
                <c:pt idx="4">
                  <c:v>412000.0</c:v>
                </c:pt>
                <c:pt idx="5">
                  <c:v>175000.0</c:v>
                </c:pt>
                <c:pt idx="6">
                  <c:v>180000.0</c:v>
                </c:pt>
                <c:pt idx="7">
                  <c:v>160000.0</c:v>
                </c:pt>
                <c:pt idx="8">
                  <c:v>45000.0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9167560"/>
        <c:axId val="-1954785240"/>
      </c:barChart>
      <c:catAx>
        <c:axId val="-2019167560"/>
        <c:scaling>
          <c:orientation val="minMax"/>
        </c:scaling>
        <c:delete val="0"/>
        <c:axPos val="l"/>
        <c:majorTickMark val="out"/>
        <c:minorTickMark val="none"/>
        <c:tickLblPos val="nextTo"/>
        <c:crossAx val="-1954785240"/>
        <c:crosses val="autoZero"/>
        <c:auto val="1"/>
        <c:lblAlgn val="ctr"/>
        <c:lblOffset val="100"/>
        <c:noMultiLvlLbl val="0"/>
      </c:catAx>
      <c:valAx>
        <c:axId val="-19547852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191675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59749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Basic Intro - Matt Stine, Platform Engineer, CF Team</a:t>
            </a:r>
          </a:p>
          <a:p>
            <a:pPr lvl="0">
              <a:defRPr sz="1800"/>
            </a:pPr>
            <a:r>
              <a:rPr sz="2200"/>
              <a:t>Today I’d like to talk a little bit about continuous delivery and how you architect for that.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00" name="Shape 7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to finish up, I’d like to take a look at the challenges associated with developing a microservices architecture.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Benjamin Wootton published an excellent article a couple of months ago at High Scalability entitled “Microservices - Not a Free Lunch!” In it he does an excellent job summarizing many of the challenges that you’ll encounter as you travel down the microservices road.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3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9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now I’ll switch gears and give a brief overview of the twelve-factor application and how Cloud Foundry is tuned to support applications developed in that style.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13" name="Shape 9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We want to encapsulate as much of the technology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how do you do that?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By making the first task on any software effort “delivery” - deploy the code somewhere, even if it doesn’t do anything.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And then keep doing that every time you change anything…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how do you do that?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By making the first task on any software effort “delivery” - deploy the code somewhere, even if it doesn’t do anything.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And then keep doing that every time you change anything…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5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lvl="0" indent="-220578">
              <a:buSzPct val="100000"/>
              <a:buChar char="*"/>
              <a:defRPr sz="1800"/>
            </a:pPr>
            <a:r>
              <a:rPr sz="2200"/>
              <a:t>REST and message-driven services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Polyglot persistence, services encapsulate data store semantics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Diversity of clients acknowledged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API Gateway for service aggregation, reduce chattiness, protocol translation, reduce latency/round-trips, deal with mobile device fragmentation, build use case/device specific API’s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7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9A73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F9A737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F786E"/>
              </a:buClr>
              <a:defRPr>
                <a:solidFill>
                  <a:srgbClr val="5E5E5E"/>
                </a:solidFill>
              </a:defRPr>
            </a:lvl1pPr>
            <a:lvl2pPr>
              <a:buClr>
                <a:srgbClr val="0F786E"/>
              </a:buClr>
              <a:defRPr>
                <a:solidFill>
                  <a:srgbClr val="5E5E5E"/>
                </a:solidFill>
              </a:defRPr>
            </a:lvl2pPr>
            <a:lvl3pPr>
              <a:buClr>
                <a:srgbClr val="0F786E"/>
              </a:buClr>
              <a:defRPr>
                <a:solidFill>
                  <a:srgbClr val="5E5E5E"/>
                </a:solidFill>
              </a:defRPr>
            </a:lvl3pPr>
            <a:lvl4pPr>
              <a:buClr>
                <a:srgbClr val="0F786E"/>
              </a:buClr>
              <a:defRPr>
                <a:solidFill>
                  <a:srgbClr val="5E5E5E"/>
                </a:solidFill>
              </a:defRPr>
            </a:lvl4pPr>
            <a:lvl5pPr>
              <a:buClr>
                <a:srgbClr val="0F786E"/>
              </a:buClr>
              <a:defRPr>
                <a:solidFill>
                  <a:srgbClr val="5E5E5E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09575" y="785813"/>
            <a:ext cx="8410575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5436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5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66712" y="2219053"/>
            <a:ext cx="8410576" cy="705394"/>
          </a:xfrm>
          <a:prstGeom prst="rect">
            <a:avLst/>
          </a:prstGeom>
        </p:spPr>
        <p:txBody>
          <a:bodyPr/>
          <a:lstStyle>
            <a:lvl1pPr algn="ct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62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Cloud Foundry and Microservices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94005" y="3531661"/>
            <a:ext cx="7620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EBEBEB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rPr>
              <a:t>Wang Yi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dirty="0" err="1" smtClean="0">
                <a:solidFill>
                  <a:srgbClr val="EBEBEB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ywang@pivotal.io</a:t>
            </a:r>
            <a:endParaRPr dirty="0">
              <a:solidFill>
                <a:srgbClr val="EBEBEB"/>
              </a:solidFill>
              <a:uFill>
                <a:solidFill>
                  <a:srgbClr val="4D4D4D"/>
                </a:solidFill>
              </a:uFill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pic>
        <p:nvPicPr>
          <p:cNvPr id="93" name="droppedImage.png"/>
          <p:cNvPicPr/>
          <p:nvPr/>
        </p:nvPicPr>
        <p:blipFill>
          <a:blip r:embed="rId3">
            <a:extLst/>
          </a:blip>
          <a:srcRect l="3267" t="13725" r="13071" b="40958"/>
          <a:stretch>
            <a:fillRect/>
          </a:stretch>
        </p:blipFill>
        <p:spPr>
          <a:xfrm>
            <a:off x="6295275" y="3017118"/>
            <a:ext cx="2722699" cy="147479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890587" y="27031"/>
            <a:ext cx="7929564" cy="22923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API Management Tools</a:t>
            </a:r>
            <a:endParaRPr sz="3600" dirty="0">
              <a:solidFill>
                <a:srgbClr val="F16F3B"/>
              </a:solidFill>
              <a:uFill>
                <a:solidFill>
                  <a:srgbClr val="F16F3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83" y="2416502"/>
            <a:ext cx="625637" cy="4692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0" y="2271795"/>
            <a:ext cx="379321" cy="379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tool for the right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35" y="3524909"/>
            <a:ext cx="809295" cy="809295"/>
          </a:xfrm>
          <a:prstGeom prst="rect">
            <a:avLst/>
          </a:prstGeom>
        </p:spPr>
      </p:pic>
      <p:sp>
        <p:nvSpPr>
          <p:cNvPr id="9" name="Hexagon 8"/>
          <p:cNvSpPr/>
          <p:nvPr/>
        </p:nvSpPr>
        <p:spPr>
          <a:xfrm>
            <a:off x="635039" y="1957781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1210799" y="1611113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210799" y="2324018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3" name="Straight Arrow Connector 12"/>
          <p:cNvCxnSpPr>
            <a:stCxn id="11" idx="3"/>
            <a:endCxn id="3" idx="0"/>
          </p:cNvCxnSpPr>
          <p:nvPr/>
        </p:nvCxnSpPr>
        <p:spPr>
          <a:xfrm>
            <a:off x="1210799" y="2670686"/>
            <a:ext cx="18284" cy="854223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Hexagon 13"/>
          <p:cNvSpPr/>
          <p:nvPr/>
        </p:nvSpPr>
        <p:spPr>
          <a:xfrm>
            <a:off x="3494710" y="2021066"/>
            <a:ext cx="735308" cy="693335"/>
          </a:xfrm>
          <a:prstGeom prst="hexagon">
            <a:avLst/>
          </a:prstGeom>
          <a:solidFill>
            <a:schemeClr val="accent3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Catalog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4070470" y="1674398"/>
            <a:ext cx="735308" cy="693335"/>
          </a:xfrm>
          <a:prstGeom prst="hexagon">
            <a:avLst/>
          </a:prstGeom>
          <a:solidFill>
            <a:schemeClr val="accent3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Catalog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475" y="3413421"/>
            <a:ext cx="920783" cy="920783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4" idx="0"/>
            <a:endCxn id="16" idx="0"/>
          </p:cNvCxnSpPr>
          <p:nvPr/>
        </p:nvCxnSpPr>
        <p:spPr>
          <a:xfrm>
            <a:off x="4230018" y="2367734"/>
            <a:ext cx="29849" cy="1045687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441" y="3413421"/>
            <a:ext cx="838475" cy="838475"/>
          </a:xfrm>
          <a:prstGeom prst="rect">
            <a:avLst/>
          </a:prstGeom>
        </p:spPr>
      </p:pic>
      <p:sp>
        <p:nvSpPr>
          <p:cNvPr id="20" name="Hexagon 19"/>
          <p:cNvSpPr/>
          <p:nvPr/>
        </p:nvSpPr>
        <p:spPr>
          <a:xfrm>
            <a:off x="7365005" y="1826798"/>
            <a:ext cx="735308" cy="693335"/>
          </a:xfrm>
          <a:prstGeom prst="hexagon">
            <a:avLst/>
          </a:prstGeom>
          <a:solidFill>
            <a:schemeClr val="accent4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Orders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2" name="Straight Arrow Connector 21"/>
          <p:cNvCxnSpPr>
            <a:endCxn id="19" idx="0"/>
          </p:cNvCxnSpPr>
          <p:nvPr/>
        </p:nvCxnSpPr>
        <p:spPr>
          <a:xfrm>
            <a:off x="7720733" y="2520133"/>
            <a:ext cx="18946" cy="893288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107" y="2693199"/>
            <a:ext cx="772677" cy="3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660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</a:t>
            </a: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Benefits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services themselves are very simple, </a:t>
            </a:r>
            <a:r>
              <a:rPr lang="en-US" sz="2000" dirty="0" err="1"/>
              <a:t>focussing</a:t>
            </a:r>
            <a:r>
              <a:rPr lang="en-US" sz="2000" dirty="0"/>
              <a:t> on doing one thing well; 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service can be built using the best and most appropriate tool for the job; </a:t>
            </a:r>
            <a:endParaRPr lang="en-US" sz="2000" dirty="0" smtClean="0"/>
          </a:p>
          <a:p>
            <a:r>
              <a:rPr lang="en-US" sz="2000" dirty="0" smtClean="0"/>
              <a:t>Systems </a:t>
            </a:r>
            <a:r>
              <a:rPr lang="en-US" sz="2000" dirty="0"/>
              <a:t>built in this way are inherently loosely coupled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Multiple </a:t>
            </a:r>
            <a:r>
              <a:rPr lang="en-US" sz="2000" dirty="0"/>
              <a:t>developers and teams can deliver relatively independently of each other under this model; </a:t>
            </a:r>
            <a:endParaRPr lang="en-US" sz="2000" dirty="0" smtClean="0"/>
          </a:p>
          <a:p>
            <a:r>
              <a:rPr lang="en-US" sz="2000" dirty="0" smtClean="0"/>
              <a:t>They </a:t>
            </a:r>
            <a:r>
              <a:rPr lang="en-US" sz="2000" dirty="0"/>
              <a:t>are a great enabler for continuous delivery, allowing frequent releases whilst keeping the rest of the system available and stable.</a:t>
            </a:r>
          </a:p>
        </p:txBody>
      </p:sp>
    </p:spTree>
    <p:extLst>
      <p:ext uri="{BB962C8B-B14F-4D97-AF65-F5344CB8AC3E}">
        <p14:creationId xmlns:p14="http://schemas.microsoft.com/office/powerpoint/2010/main" val="1413309925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Cool, b</a:t>
            </a:r>
            <a:r>
              <a:rPr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ut </a:t>
            </a: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I don’t quite get it </a:t>
            </a:r>
            <a:r>
              <a:rPr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why</a:t>
            </a: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do I need it !</a:t>
            </a:r>
            <a:endParaRPr sz="57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46112864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6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212" y="-1"/>
            <a:ext cx="7151576" cy="450374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-1" y="4655661"/>
            <a:ext cx="63587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http://highscalability.com/blog/2014/4/8/microservices-not-a-free-lunch.html</a:t>
            </a:r>
          </a:p>
        </p:txBody>
      </p:sp>
    </p:spTree>
    <p:extLst>
      <p:ext uri="{BB962C8B-B14F-4D97-AF65-F5344CB8AC3E}">
        <p14:creationId xmlns:p14="http://schemas.microsoft.com/office/powerpoint/2010/main" val="1537286055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No Free Lunch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Significant Operations Overhead </a:t>
            </a:r>
            <a:endParaRPr lang="en-US" sz="2000" dirty="0" smtClean="0"/>
          </a:p>
          <a:p>
            <a:r>
              <a:rPr lang="en-US" sz="2000" dirty="0"/>
              <a:t>Substantial </a:t>
            </a:r>
            <a:r>
              <a:rPr lang="en-US" sz="2000" dirty="0" err="1"/>
              <a:t>DevOps</a:t>
            </a:r>
            <a:r>
              <a:rPr lang="en-US" sz="2000" dirty="0"/>
              <a:t> Skills Required </a:t>
            </a:r>
            <a:endParaRPr lang="en-US" sz="2000" dirty="0" smtClean="0"/>
          </a:p>
          <a:p>
            <a:r>
              <a:rPr lang="en-US" sz="2000" dirty="0"/>
              <a:t>Implicit Interfaces</a:t>
            </a:r>
            <a:endParaRPr lang="en-US" sz="2000" dirty="0" smtClean="0"/>
          </a:p>
          <a:p>
            <a:r>
              <a:rPr lang="en-US" sz="2000" dirty="0"/>
              <a:t>Duplication Of </a:t>
            </a:r>
            <a:r>
              <a:rPr lang="en-US" sz="2000" dirty="0" smtClean="0"/>
              <a:t>Effort</a:t>
            </a:r>
          </a:p>
          <a:p>
            <a:r>
              <a:rPr lang="en-US" sz="2000" dirty="0"/>
              <a:t>Distributed System </a:t>
            </a:r>
            <a:r>
              <a:rPr lang="en-US" sz="2000" dirty="0" smtClean="0"/>
              <a:t>Complexity</a:t>
            </a:r>
          </a:p>
          <a:p>
            <a:r>
              <a:rPr lang="en-US" sz="2000" dirty="0" err="1"/>
              <a:t>Asynchronicity</a:t>
            </a:r>
            <a:r>
              <a:rPr lang="en-US" sz="2000" dirty="0"/>
              <a:t> Is </a:t>
            </a:r>
            <a:r>
              <a:rPr lang="en-US" sz="2000" dirty="0" smtClean="0"/>
              <a:t>Difficult</a:t>
            </a:r>
          </a:p>
          <a:p>
            <a:r>
              <a:rPr lang="en-US" sz="2000" dirty="0"/>
              <a:t>Testability Challenges</a:t>
            </a:r>
          </a:p>
        </p:txBody>
      </p:sp>
    </p:spTree>
    <p:extLst>
      <p:ext uri="{BB962C8B-B14F-4D97-AF65-F5344CB8AC3E}">
        <p14:creationId xmlns:p14="http://schemas.microsoft.com/office/powerpoint/2010/main" val="1528530191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66714" y="1074737"/>
            <a:ext cx="8410576" cy="3429001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sz="5400" dirty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Ad hoc small </a:t>
            </a:r>
            <a:r>
              <a:rPr lang="en-US" sz="54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apps</a:t>
            </a:r>
            <a:r>
              <a:rPr lang="en-US" sz="5400" dirty="0" smtClean="0"/>
              <a:t> </a:t>
            </a:r>
          </a:p>
          <a:p>
            <a:r>
              <a:rPr lang="en-US" sz="5400" dirty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United government data and API sharing platform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79198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01" name="Shape 301"/>
          <p:cNvSpPr>
            <a:spLocks noGrp="1"/>
          </p:cNvSpPr>
          <p:nvPr>
            <p:ph type="title" idx="4294967295"/>
          </p:nvPr>
        </p:nvSpPr>
        <p:spPr>
          <a:xfrm>
            <a:off x="733425" y="44450"/>
            <a:ext cx="8410575" cy="457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Not Traditional (ESB-centric) SOA</a:t>
            </a:r>
          </a:p>
        </p:txBody>
      </p:sp>
      <p:sp>
        <p:nvSpPr>
          <p:cNvPr id="302" name="Shape 302"/>
          <p:cNvSpPr/>
          <p:nvPr/>
        </p:nvSpPr>
        <p:spPr>
          <a:xfrm>
            <a:off x="2172899" y="2623252"/>
            <a:ext cx="4852529" cy="697822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Enterprise Service Bus</a:t>
            </a:r>
          </a:p>
        </p:txBody>
      </p:sp>
      <p:sp>
        <p:nvSpPr>
          <p:cNvPr id="303" name="Shape 303"/>
          <p:cNvSpPr/>
          <p:nvPr/>
        </p:nvSpPr>
        <p:spPr>
          <a:xfrm>
            <a:off x="22554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4" name="Shape 304"/>
          <p:cNvSpPr/>
          <p:nvPr/>
        </p:nvSpPr>
        <p:spPr>
          <a:xfrm>
            <a:off x="34873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5" name="Shape 305"/>
          <p:cNvSpPr/>
          <p:nvPr/>
        </p:nvSpPr>
        <p:spPr>
          <a:xfrm>
            <a:off x="47192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6" name="Shape 306"/>
          <p:cNvSpPr/>
          <p:nvPr/>
        </p:nvSpPr>
        <p:spPr>
          <a:xfrm>
            <a:off x="5951149" y="1688945"/>
            <a:ext cx="107427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7" name="Shape 307"/>
          <p:cNvSpPr/>
          <p:nvPr/>
        </p:nvSpPr>
        <p:spPr>
          <a:xfrm>
            <a:off x="27513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9832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2151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488288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22554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2" name="Shape 312"/>
          <p:cNvSpPr/>
          <p:nvPr/>
        </p:nvSpPr>
        <p:spPr>
          <a:xfrm>
            <a:off x="34873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3" name="Shape 313"/>
          <p:cNvSpPr/>
          <p:nvPr/>
        </p:nvSpPr>
        <p:spPr>
          <a:xfrm>
            <a:off x="47192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4" name="Shape 314"/>
          <p:cNvSpPr/>
          <p:nvPr/>
        </p:nvSpPr>
        <p:spPr>
          <a:xfrm>
            <a:off x="5951149" y="3714810"/>
            <a:ext cx="107427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5" name="Shape 315"/>
          <p:cNvSpPr/>
          <p:nvPr/>
        </p:nvSpPr>
        <p:spPr>
          <a:xfrm>
            <a:off x="27513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9832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52151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6488288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1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368" y="3379310"/>
            <a:ext cx="939801" cy="117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 flipH="1">
            <a:off x="1518381" y="3966685"/>
            <a:ext cx="68285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741892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UI</a:t>
            </a:r>
          </a:p>
        </p:txBody>
      </p:sp>
      <p:pic>
        <p:nvPicPr>
          <p:cNvPr id="322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080" y="698489"/>
            <a:ext cx="739353" cy="559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 flipH="1">
            <a:off x="1751188" y="1940819"/>
            <a:ext cx="504262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237756" y="1258387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2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1826" y="3379310"/>
            <a:ext cx="939801" cy="117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 flipH="1">
            <a:off x="7073996" y="3966685"/>
            <a:ext cx="68285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614126" y="1688945"/>
            <a:ext cx="991730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UI</a:t>
            </a:r>
          </a:p>
        </p:txBody>
      </p:sp>
      <p:pic>
        <p:nvPicPr>
          <p:cNvPr id="32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0314" y="698489"/>
            <a:ext cx="739353" cy="559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 flipH="1">
            <a:off x="7073996" y="1940819"/>
            <a:ext cx="504262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8109990" y="1258387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92959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33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40703"/>
            <a:ext cx="9144000" cy="346209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66713" y="71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But Microservices!</a:t>
            </a:r>
          </a:p>
        </p:txBody>
      </p:sp>
    </p:spTree>
    <p:extLst>
      <p:ext uri="{BB962C8B-B14F-4D97-AF65-F5344CB8AC3E}">
        <p14:creationId xmlns:p14="http://schemas.microsoft.com/office/powerpoint/2010/main" val="4192405800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no free lunch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54" y="1254126"/>
            <a:ext cx="4755059" cy="2890330"/>
          </a:xfrm>
          <a:prstGeom prst="rect">
            <a:avLst/>
          </a:prstGeom>
        </p:spPr>
      </p:pic>
      <p:sp>
        <p:nvSpPr>
          <p:cNvPr id="6" name="Shape 480"/>
          <p:cNvSpPr/>
          <p:nvPr/>
        </p:nvSpPr>
        <p:spPr>
          <a:xfrm>
            <a:off x="0" y="4655661"/>
            <a:ext cx="636417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martinfowler.com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bliki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MicroservicePrerequisites.html</a:t>
            </a:r>
            <a:endParaRPr sz="1400" dirty="0">
              <a:solidFill>
                <a:schemeClr val="bg1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520" y="1341120"/>
            <a:ext cx="340092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Rapid provisioning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Basic Monitoring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Rapid application deployment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363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Netflix components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2552" y="973738"/>
            <a:ext cx="1363579" cy="1390617"/>
            <a:chOff x="1991895" y="1831172"/>
            <a:chExt cx="1363579" cy="1390617"/>
          </a:xfrm>
        </p:grpSpPr>
        <p:grpSp>
          <p:nvGrpSpPr>
            <p:cNvPr id="8" name="Group 7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9" name="Picture 8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69574" y="973738"/>
            <a:ext cx="1363579" cy="1376947"/>
            <a:chOff x="4003174" y="1819442"/>
            <a:chExt cx="1363579" cy="1376947"/>
          </a:xfrm>
        </p:grpSpPr>
        <p:grpSp>
          <p:nvGrpSpPr>
            <p:cNvPr id="10" name="Group 9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3" name="Picture 12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66713" y="2951745"/>
            <a:ext cx="1363579" cy="1376947"/>
            <a:chOff x="366713" y="2951745"/>
            <a:chExt cx="1363579" cy="1376947"/>
          </a:xfrm>
        </p:grpSpPr>
        <p:sp>
          <p:nvSpPr>
            <p:cNvPr id="21" name="Rectangle 20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46" name="Picture 45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5158874" y="954655"/>
            <a:ext cx="1363579" cy="1384300"/>
            <a:chOff x="5158874" y="954655"/>
            <a:chExt cx="1363579" cy="1384300"/>
          </a:xfrm>
        </p:grpSpPr>
        <p:grpSp>
          <p:nvGrpSpPr>
            <p:cNvPr id="19" name="Group 18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48" name="Picture 47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524584" y="973736"/>
            <a:ext cx="1363579" cy="1376949"/>
            <a:chOff x="3524584" y="973736"/>
            <a:chExt cx="1363579" cy="1376949"/>
          </a:xfrm>
        </p:grpSpPr>
        <p:grpSp>
          <p:nvGrpSpPr>
            <p:cNvPr id="24" name="Group 23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50" name="Picture 49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1900521" y="2926345"/>
            <a:ext cx="1363579" cy="1390619"/>
            <a:chOff x="1900521" y="2926345"/>
            <a:chExt cx="1363579" cy="1390619"/>
          </a:xfrm>
        </p:grpSpPr>
        <p:grpSp>
          <p:nvGrpSpPr>
            <p:cNvPr id="28" name="Group 27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52" name="Picture 51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15421" y="949308"/>
            <a:ext cx="1363579" cy="1382294"/>
            <a:chOff x="6815421" y="949308"/>
            <a:chExt cx="1363579" cy="1382294"/>
          </a:xfrm>
        </p:grpSpPr>
        <p:grpSp>
          <p:nvGrpSpPr>
            <p:cNvPr id="36" name="Group 35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55" name="Picture 5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0" y="2590800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/>
          <p:cNvSpPr txBox="1"/>
          <p:nvPr/>
        </p:nvSpPr>
        <p:spPr>
          <a:xfrm rot="16200000">
            <a:off x="8396071" y="1476358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8351214" y="3483978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06034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24000"/>
            <a:ext cx="3886200" cy="209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Netflix OSS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929249"/>
            <a:ext cx="8186738" cy="3440578"/>
          </a:xfrm>
          <a:prstGeom prst="rect">
            <a:avLst/>
          </a:prstGeom>
        </p:spPr>
        <p:txBody>
          <a:bodyPr numCol="1" spcCol="38100">
            <a:no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Ribbon: A client load balancer. Ribbon loads routing info from Eureka. It has several implementations of load balancing rules. Ribbon is used internally by Feign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Hystrix</a:t>
            </a:r>
            <a:r>
              <a:rPr lang="en-US" sz="160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Zuul</a:t>
            </a:r>
            <a:r>
              <a:rPr lang="en-US" sz="1600" dirty="0"/>
              <a:t>:  A set of HTTP filters do add routing, security. On spring its used to create a CORS filter for UI apps to be able to access external services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Archaius</a:t>
            </a:r>
            <a:r>
              <a:rPr lang="en-US" sz="1600" dirty="0"/>
              <a:t>: Dynamic configuration management. Used with Spring’s </a:t>
            </a:r>
            <a:r>
              <a:rPr lang="en-US" sz="1600" dirty="0" err="1"/>
              <a:t>config</a:t>
            </a:r>
            <a:r>
              <a:rPr lang="en-US" sz="1600" dirty="0"/>
              <a:t> server to allow dynamic properties loading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Eureka: Discovery server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Turbine: Event aggregation engine. It can combine several streams (</a:t>
            </a:r>
            <a:r>
              <a:rPr lang="en-US" sz="1600" dirty="0" err="1"/>
              <a:t>hystrix</a:t>
            </a:r>
            <a:r>
              <a:rPr lang="en-US" sz="1600" dirty="0"/>
              <a:t>) into one combined view, that can be view later on a dashboard</a:t>
            </a:r>
            <a:endParaRPr sz="16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02606177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API Implementation 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1" y="1056479"/>
            <a:ext cx="5207000" cy="3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3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API Management 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1068949"/>
            <a:ext cx="8186738" cy="3440578"/>
          </a:xfrm>
          <a:prstGeom prst="rect">
            <a:avLst/>
          </a:prstGeom>
        </p:spPr>
        <p:txBody>
          <a:bodyPr numCol="1" spcCol="3810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Design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/>
              <a:t>Documentation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Analytics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/>
              <a:t>Universal </a:t>
            </a:r>
            <a:r>
              <a:rPr lang="en-US" sz="2800" dirty="0" smtClean="0"/>
              <a:t>Access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Uptime </a:t>
            </a:r>
            <a:endParaRPr lang="en-US" sz="2800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6276058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TYK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3" y="1119612"/>
            <a:ext cx="7581900" cy="30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5652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60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463" y="1122300"/>
            <a:ext cx="7441074" cy="259712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/>
        </p:nvSpPr>
        <p:spPr>
          <a:xfrm>
            <a:off x="25163" y="4655661"/>
            <a:ext cx="1586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http://12factor.net</a:t>
            </a:r>
          </a:p>
        </p:txBody>
      </p:sp>
    </p:spTree>
    <p:extLst>
      <p:ext uri="{BB962C8B-B14F-4D97-AF65-F5344CB8AC3E}">
        <p14:creationId xmlns:p14="http://schemas.microsoft.com/office/powerpoint/2010/main" val="33871039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366712" y="464751"/>
            <a:ext cx="8410576" cy="5293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12 Factor Apps</a:t>
            </a:r>
          </a:p>
        </p:txBody>
      </p:sp>
      <p:pic>
        <p:nvPicPr>
          <p:cNvPr id="3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3797" y="1208616"/>
            <a:ext cx="4560713" cy="3420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 388"/>
          <p:cNvGrpSpPr/>
          <p:nvPr/>
        </p:nvGrpSpPr>
        <p:grpSpPr>
          <a:xfrm>
            <a:off x="261462" y="1386224"/>
            <a:ext cx="1570580" cy="759574"/>
            <a:chOff x="0" y="0"/>
            <a:chExt cx="1570579" cy="759572"/>
          </a:xfrm>
        </p:grpSpPr>
        <p:sp>
          <p:nvSpPr>
            <p:cNvPr id="386" name="Shape 386"/>
            <p:cNvSpPr/>
            <p:nvPr/>
          </p:nvSpPr>
          <p:spPr>
            <a:xfrm>
              <a:off x="113380" y="0"/>
              <a:ext cx="1397473" cy="759573"/>
            </a:xfrm>
            <a:prstGeom prst="roundRect">
              <a:avLst>
                <a:gd name="adj" fmla="val 17539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0" y="254810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I. Codebase</a:t>
              </a:r>
            </a:p>
          </p:txBody>
        </p:sp>
      </p:grpSp>
      <p:grpSp>
        <p:nvGrpSpPr>
          <p:cNvPr id="391" name="Group 391"/>
          <p:cNvGrpSpPr/>
          <p:nvPr/>
        </p:nvGrpSpPr>
        <p:grpSpPr>
          <a:xfrm>
            <a:off x="1960246" y="1386224"/>
            <a:ext cx="1570580" cy="762001"/>
            <a:chOff x="0" y="0"/>
            <a:chExt cx="1570579" cy="762000"/>
          </a:xfrm>
        </p:grpSpPr>
        <p:sp>
          <p:nvSpPr>
            <p:cNvPr id="389" name="Shape 389"/>
            <p:cNvSpPr/>
            <p:nvPr/>
          </p:nvSpPr>
          <p:spPr>
            <a:xfrm>
              <a:off x="97231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0" y="236145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II. Dependencies</a:t>
              </a: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3659029" y="1398749"/>
            <a:ext cx="1570580" cy="762001"/>
            <a:chOff x="0" y="0"/>
            <a:chExt cx="1570579" cy="762000"/>
          </a:xfrm>
        </p:grpSpPr>
        <p:sp>
          <p:nvSpPr>
            <p:cNvPr id="392" name="Shape 392"/>
            <p:cNvSpPr/>
            <p:nvPr/>
          </p:nvSpPr>
          <p:spPr>
            <a:xfrm>
              <a:off x="83414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0" y="197483"/>
              <a:ext cx="1570580" cy="327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100">
                  <a:solidFill>
                    <a:srgbClr val="FFFFFF"/>
                  </a:solidFill>
                </a:rPr>
                <a:t>III</a:t>
              </a:r>
              <a:r>
                <a:rPr sz="1200">
                  <a:solidFill>
                    <a:srgbClr val="FFFFFF"/>
                  </a:solidFill>
                </a:rPr>
                <a:t>. Configuration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5459815" y="1385010"/>
            <a:ext cx="1397001" cy="762001"/>
            <a:chOff x="0" y="0"/>
            <a:chExt cx="1397000" cy="762000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8391" y="167310"/>
              <a:ext cx="1320218" cy="459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IV. Backing services</a:t>
              </a: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348251" y="2470706"/>
            <a:ext cx="1397001" cy="762001"/>
            <a:chOff x="0" y="0"/>
            <a:chExt cx="1397000" cy="762000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6035" y="162338"/>
              <a:ext cx="1319313" cy="476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V. Build, release, run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1960246" y="2483670"/>
            <a:ext cx="1570580" cy="762001"/>
            <a:chOff x="0" y="0"/>
            <a:chExt cx="1570579" cy="762000"/>
          </a:xfrm>
        </p:grpSpPr>
        <p:sp>
          <p:nvSpPr>
            <p:cNvPr id="401" name="Shape 401"/>
            <p:cNvSpPr/>
            <p:nvPr/>
          </p:nvSpPr>
          <p:spPr>
            <a:xfrm>
              <a:off x="93796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0" y="231356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VI. Process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3662404" y="2483670"/>
            <a:ext cx="1570580" cy="762001"/>
            <a:chOff x="3374" y="0"/>
            <a:chExt cx="1570579" cy="762000"/>
          </a:xfrm>
        </p:grpSpPr>
        <p:sp>
          <p:nvSpPr>
            <p:cNvPr id="404" name="Shape 404"/>
            <p:cNvSpPr/>
            <p:nvPr/>
          </p:nvSpPr>
          <p:spPr>
            <a:xfrm>
              <a:off x="90164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374" y="216336"/>
              <a:ext cx="1570580" cy="32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VII. Port binding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5373026" y="2537883"/>
            <a:ext cx="1570580" cy="762001"/>
            <a:chOff x="0" y="0"/>
            <a:chExt cx="1570579" cy="762000"/>
          </a:xfrm>
        </p:grpSpPr>
        <p:sp>
          <p:nvSpPr>
            <p:cNvPr id="407" name="Shape 407"/>
            <p:cNvSpPr/>
            <p:nvPr/>
          </p:nvSpPr>
          <p:spPr>
            <a:xfrm>
              <a:off x="86532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0" y="233529"/>
              <a:ext cx="1570580" cy="332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00">
                  <a:solidFill>
                    <a:srgbClr val="FFFFFF"/>
                  </a:solidFill>
                </a:rPr>
                <a:t>VIII. Concurrency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261462" y="3561040"/>
            <a:ext cx="1570580" cy="762001"/>
            <a:chOff x="0" y="0"/>
            <a:chExt cx="1570579" cy="762000"/>
          </a:xfrm>
        </p:grpSpPr>
        <p:sp>
          <p:nvSpPr>
            <p:cNvPr id="410" name="Shape 410"/>
            <p:cNvSpPr/>
            <p:nvPr/>
          </p:nvSpPr>
          <p:spPr>
            <a:xfrm>
              <a:off x="69597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0" y="226731"/>
              <a:ext cx="1570580" cy="306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IX. Disposability</a:t>
              </a: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2047035" y="3561040"/>
            <a:ext cx="1397001" cy="762001"/>
            <a:chOff x="0" y="0"/>
            <a:chExt cx="1397000" cy="762000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1105" y="136460"/>
              <a:ext cx="1148470" cy="476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X. Dev/Prod parity</a:t>
              </a:r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3659029" y="3561040"/>
            <a:ext cx="1570580" cy="762001"/>
            <a:chOff x="0" y="0"/>
            <a:chExt cx="1570579" cy="762000"/>
          </a:xfrm>
        </p:grpSpPr>
        <p:sp>
          <p:nvSpPr>
            <p:cNvPr id="416" name="Shape 416"/>
            <p:cNvSpPr/>
            <p:nvPr/>
          </p:nvSpPr>
          <p:spPr>
            <a:xfrm>
              <a:off x="115832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0" y="235353"/>
              <a:ext cx="1570580" cy="29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XI. Logs</a:t>
              </a:r>
            </a:p>
          </p:txBody>
        </p:sp>
      </p:grpSp>
      <p:grpSp>
        <p:nvGrpSpPr>
          <p:cNvPr id="421" name="Group 421"/>
          <p:cNvGrpSpPr/>
          <p:nvPr/>
        </p:nvGrpSpPr>
        <p:grpSpPr>
          <a:xfrm>
            <a:off x="5459815" y="3561040"/>
            <a:ext cx="1397001" cy="762001"/>
            <a:chOff x="0" y="0"/>
            <a:chExt cx="1397000" cy="762000"/>
          </a:xfrm>
        </p:grpSpPr>
        <p:sp>
          <p:nvSpPr>
            <p:cNvPr id="419" name="Shape 419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6834" y="121217"/>
              <a:ext cx="1263332" cy="529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XII. Admin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86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Twelve Factors</a:t>
            </a:r>
          </a:p>
        </p:txBody>
      </p:sp>
      <p:sp>
        <p:nvSpPr>
          <p:cNvPr id="533" name="Shape 5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One Codebase/Many Deploys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Explicit Isolated Dependencies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Config via Environment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Attached Backing Services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Separate Build/Release/Run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Stateless Processes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Export Services via Port Bindings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Out via Processes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Disposable Instances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Dev/Prod Parity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Logs == Event Streams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Admin Tasks == Processes</a:t>
            </a:r>
          </a:p>
        </p:txBody>
      </p:sp>
      <p:pic>
        <p:nvPicPr>
          <p:cNvPr id="53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4610" y="86729"/>
            <a:ext cx="2471441" cy="862597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/>
          <p:nvPr/>
        </p:nvSpPr>
        <p:spPr>
          <a:xfrm>
            <a:off x="366713" y="4617561"/>
            <a:ext cx="201043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http://12factor.net</a:t>
            </a:r>
          </a:p>
        </p:txBody>
      </p:sp>
    </p:spTree>
    <p:extLst>
      <p:ext uri="{BB962C8B-B14F-4D97-AF65-F5344CB8AC3E}">
        <p14:creationId xmlns:p14="http://schemas.microsoft.com/office/powerpoint/2010/main" val="2033572530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/>
          </p:cNvSpPr>
          <p:nvPr>
            <p:ph type="title"/>
          </p:nvPr>
        </p:nvSpPr>
        <p:spPr>
          <a:xfrm>
            <a:off x="366713" y="223225"/>
            <a:ext cx="8410576" cy="5541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It takes a platform…</a:t>
            </a:r>
          </a:p>
        </p:txBody>
      </p:sp>
      <p:sp>
        <p:nvSpPr>
          <p:cNvPr id="888" name="Shape 8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491077" y="2702475"/>
            <a:ext cx="6161846" cy="1737445"/>
          </a:xfrm>
          <a:prstGeom prst="roundRect">
            <a:avLst>
              <a:gd name="adj" fmla="val 13081"/>
            </a:avLst>
          </a:prstGeom>
          <a:ln w="25400">
            <a:solidFill>
              <a:srgbClr val="2D827B"/>
            </a:solidFill>
          </a:ln>
        </p:spPr>
        <p:txBody>
          <a:bodyPr lIns="50800" tIns="50800" rIns="50800" bIns="50800" anchor="ctr"/>
          <a:lstStyle/>
          <a:p>
            <a:pPr lvl="0" algn="ctr" defTabSz="584200">
              <a:defRPr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2203078" y="3942079"/>
            <a:ext cx="150652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pic>
        <p:nvPicPr>
          <p:cNvPr id="89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398" y="2571750"/>
            <a:ext cx="16256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4582" y="2571750"/>
            <a:ext cx="1653868" cy="1653867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Shape 893"/>
          <p:cNvSpPr/>
          <p:nvPr/>
        </p:nvSpPr>
        <p:spPr>
          <a:xfrm>
            <a:off x="5094582" y="3942079"/>
            <a:ext cx="195823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Spring Cloud</a:t>
            </a:r>
          </a:p>
        </p:txBody>
      </p:sp>
      <p:grpSp>
        <p:nvGrpSpPr>
          <p:cNvPr id="896" name="Group 896"/>
          <p:cNvGrpSpPr/>
          <p:nvPr/>
        </p:nvGrpSpPr>
        <p:grpSpPr>
          <a:xfrm flipH="1">
            <a:off x="3430184" y="1679756"/>
            <a:ext cx="1203274" cy="891994"/>
            <a:chOff x="0" y="0"/>
            <a:chExt cx="1203272" cy="891993"/>
          </a:xfrm>
        </p:grpSpPr>
        <p:pic>
          <p:nvPicPr>
            <p:cNvPr id="894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84214" cy="57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5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9059" y="314688"/>
              <a:ext cx="684214" cy="57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0" name="Group 900"/>
          <p:cNvGrpSpPr/>
          <p:nvPr/>
        </p:nvGrpSpPr>
        <p:grpSpPr>
          <a:xfrm>
            <a:off x="5042999" y="1664721"/>
            <a:ext cx="1780089" cy="899512"/>
            <a:chOff x="0" y="0"/>
            <a:chExt cx="1780088" cy="899511"/>
          </a:xfrm>
        </p:grpSpPr>
        <p:pic>
          <p:nvPicPr>
            <p:cNvPr id="897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7543" cy="588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8295" y="310959"/>
              <a:ext cx="697543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82545" y="1779"/>
              <a:ext cx="697544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4" name="Group 904"/>
          <p:cNvGrpSpPr/>
          <p:nvPr/>
        </p:nvGrpSpPr>
        <p:grpSpPr>
          <a:xfrm>
            <a:off x="3957215" y="1045303"/>
            <a:ext cx="1250885" cy="1526448"/>
            <a:chOff x="0" y="0"/>
            <a:chExt cx="1250883" cy="1526446"/>
          </a:xfrm>
        </p:grpSpPr>
        <p:pic>
          <p:nvPicPr>
            <p:cNvPr id="901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01061" cy="591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2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6180" y="311962"/>
              <a:ext cx="701061" cy="59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3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9823" y="934926"/>
              <a:ext cx="701061" cy="59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8" name="Group 908"/>
          <p:cNvGrpSpPr/>
          <p:nvPr/>
        </p:nvGrpSpPr>
        <p:grpSpPr>
          <a:xfrm rot="10800000" flipH="1">
            <a:off x="2333612" y="1048554"/>
            <a:ext cx="1780089" cy="899512"/>
            <a:chOff x="0" y="0"/>
            <a:chExt cx="1780088" cy="899511"/>
          </a:xfrm>
        </p:grpSpPr>
        <p:pic>
          <p:nvPicPr>
            <p:cNvPr id="905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7543" cy="588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8295" y="310959"/>
              <a:ext cx="697543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7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82545" y="1779"/>
              <a:ext cx="697544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11" name="Group 911"/>
          <p:cNvGrpSpPr/>
          <p:nvPr/>
        </p:nvGrpSpPr>
        <p:grpSpPr>
          <a:xfrm rot="10800000">
            <a:off x="5042999" y="1048554"/>
            <a:ext cx="1203273" cy="891994"/>
            <a:chOff x="0" y="0"/>
            <a:chExt cx="1203272" cy="891993"/>
          </a:xfrm>
        </p:grpSpPr>
        <p:pic>
          <p:nvPicPr>
            <p:cNvPr id="909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84214" cy="57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0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9059" y="314688"/>
              <a:ext cx="684214" cy="57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81396169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895" y="3018631"/>
            <a:ext cx="7239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048377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400" dirty="0" smtClean="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Labs</a:t>
            </a:r>
            <a:endParaRPr sz="4400" dirty="0">
              <a:solidFill>
                <a:srgbClr val="F27C3A"/>
              </a:solidFill>
              <a:uFill>
                <a:solidFill>
                  <a:srgbClr val="F27C3A"/>
                </a:solidFill>
              </a:uFill>
            </a:endParaRP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12241297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875603"/>
            <a:ext cx="4762500" cy="3713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1196179"/>
            <a:ext cx="5207000" cy="3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4692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895" y="3018631"/>
            <a:ext cx="7239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048377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Microservices Overview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3527368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656705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400" dirty="0" smtClean="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Data Exchange Strategy</a:t>
            </a:r>
            <a:endParaRPr sz="4400" dirty="0">
              <a:solidFill>
                <a:srgbClr val="F27C3A"/>
              </a:solidFill>
              <a:uFill>
                <a:solidFill>
                  <a:srgbClr val="F27C3A"/>
                </a:solidFill>
              </a:uFill>
            </a:endParaRP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68410090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6" y="188119"/>
            <a:ext cx="8372475" cy="857250"/>
          </a:xfrm>
        </p:spPr>
        <p:txBody>
          <a:bodyPr/>
          <a:lstStyle/>
          <a:p>
            <a:r>
              <a:rPr lang="en-US" dirty="0" smtClean="0"/>
              <a:t>Proposed Big Data Application Architecture 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22" y="1153186"/>
            <a:ext cx="2628179" cy="32437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79040"/>
            <a:ext cx="775298" cy="5784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43250"/>
            <a:ext cx="775298" cy="11000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600200"/>
            <a:ext cx="743712" cy="523315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914400" y="188595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4400" y="2571750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14400" y="3657600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986029"/>
            <a:ext cx="5296280" cy="158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3234403"/>
            <a:ext cx="5150342" cy="7660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14600" y="4368800"/>
            <a:ext cx="2438400" cy="546100"/>
            <a:chOff x="2590800" y="5334000"/>
            <a:chExt cx="2438400" cy="728133"/>
          </a:xfrm>
          <a:solidFill>
            <a:srgbClr val="595959"/>
          </a:solidFill>
        </p:grpSpPr>
        <p:sp>
          <p:nvSpPr>
            <p:cNvPr id="20" name="Rounded Rectangular Callout 19"/>
            <p:cNvSpPr/>
            <p:nvPr/>
          </p:nvSpPr>
          <p:spPr>
            <a:xfrm>
              <a:off x="2590800" y="5334000"/>
              <a:ext cx="2438400" cy="728133"/>
            </a:xfrm>
            <a:prstGeom prst="wedgeRoundRectCallout">
              <a:avLst>
                <a:gd name="adj1" fmla="val 33682"/>
                <a:gd name="adj2" fmla="val -410174"/>
                <a:gd name="adj3" fmla="val 16667"/>
              </a:avLst>
            </a:prstGeom>
            <a:grpFill/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ounded Rectangular Callout 4"/>
            <p:cNvSpPr/>
            <p:nvPr/>
          </p:nvSpPr>
          <p:spPr>
            <a:xfrm>
              <a:off x="2590800" y="5334000"/>
              <a:ext cx="2438400" cy="728133"/>
            </a:xfrm>
            <a:prstGeom prst="wedgeRoundRectCallout">
              <a:avLst>
                <a:gd name="adj1" fmla="val -39235"/>
                <a:gd name="adj2" fmla="val -131686"/>
                <a:gd name="adj3" fmla="val 16667"/>
              </a:avLst>
            </a:prstGeom>
            <a:grpFill/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Speed Process</a:t>
              </a:r>
            </a:p>
            <a:p>
              <a:pPr algn="ctr"/>
              <a:r>
                <a:rPr lang="en-US" sz="1400" dirty="0" smtClean="0"/>
                <a:t>Micro Batch/Batch Process</a:t>
              </a:r>
              <a:endParaRPr lang="en-US" sz="1400" dirty="0"/>
            </a:p>
          </p:txBody>
        </p:sp>
      </p:grpSp>
      <p:sp>
        <p:nvSpPr>
          <p:cNvPr id="47" name="Right Arrow 46"/>
          <p:cNvSpPr/>
          <p:nvPr/>
        </p:nvSpPr>
        <p:spPr>
          <a:xfrm>
            <a:off x="3505200" y="1751593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3505200" y="3523244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8686800" y="1645812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543550" y="2828926"/>
            <a:ext cx="2438400" cy="444500"/>
            <a:chOff x="5543550" y="3522133"/>
            <a:chExt cx="2438400" cy="5926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Rounded Rectangular Callout 17"/>
            <p:cNvSpPr/>
            <p:nvPr/>
          </p:nvSpPr>
          <p:spPr>
            <a:xfrm>
              <a:off x="5543550" y="3522133"/>
              <a:ext cx="2438400" cy="592667"/>
            </a:xfrm>
            <a:prstGeom prst="wedgeRoundRectCallout">
              <a:avLst>
                <a:gd name="adj1" fmla="val -33853"/>
                <a:gd name="adj2" fmla="val -210125"/>
                <a:gd name="adj3" fmla="val 16667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Queries</a:t>
              </a:r>
              <a:endParaRPr lang="en-US" sz="1400" dirty="0"/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5543550" y="3522133"/>
              <a:ext cx="2438400" cy="592667"/>
            </a:xfrm>
            <a:prstGeom prst="wedgeRoundRectCallout">
              <a:avLst>
                <a:gd name="adj1" fmla="val 56946"/>
                <a:gd name="adj2" fmla="val -211554"/>
                <a:gd name="adj3" fmla="val 16667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Queries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273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 A Service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2950"/>
            <a:ext cx="7315200" cy="37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88" y="2914650"/>
            <a:ext cx="6212412" cy="161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198438"/>
            <a:ext cx="8410576" cy="554104"/>
          </a:xfrm>
        </p:spPr>
        <p:txBody>
          <a:bodyPr/>
          <a:lstStyle/>
          <a:p>
            <a:r>
              <a:rPr lang="en-US" dirty="0" smtClean="0"/>
              <a:t>Data Exchange Integration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3316812" cy="20506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95800" y="2639949"/>
            <a:ext cx="0" cy="27470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6201" y="2736475"/>
            <a:ext cx="1905001" cy="104812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39005" y="2736475"/>
            <a:ext cx="0" cy="104812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020827" y="2000249"/>
            <a:ext cx="988822" cy="562802"/>
            <a:chOff x="7349344" y="3064932"/>
            <a:chExt cx="921974" cy="6669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3064932"/>
              <a:ext cx="338667" cy="33866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349344" y="3403599"/>
              <a:ext cx="921974" cy="328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Spring Boot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856" y="1257300"/>
            <a:ext cx="845945" cy="6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170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946587"/>
            <a:ext cx="5892800" cy="36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3118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Architectures	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01781" y="1343887"/>
            <a:ext cx="4779501" cy="2573142"/>
            <a:chOff x="2016527" y="1336696"/>
            <a:chExt cx="4779501" cy="2573142"/>
          </a:xfrm>
        </p:grpSpPr>
        <p:sp>
          <p:nvSpPr>
            <p:cNvPr id="7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4847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Low Productivity – Communications &amp; Management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9" y="1445903"/>
            <a:ext cx="3324608" cy="190224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152310" y="1453440"/>
            <a:ext cx="4459293" cy="2641168"/>
            <a:chOff x="133669" y="1931437"/>
            <a:chExt cx="4459293" cy="2641168"/>
          </a:xfrm>
        </p:grpSpPr>
        <p:sp>
          <p:nvSpPr>
            <p:cNvPr id="26" name="TextBox 25"/>
            <p:cNvSpPr txBox="1"/>
            <p:nvPr/>
          </p:nvSpPr>
          <p:spPr>
            <a:xfrm>
              <a:off x="151202" y="1931437"/>
              <a:ext cx="910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BUSINESS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03689" y="1931437"/>
              <a:ext cx="918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PROJECTS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2938" y="1931437"/>
              <a:ext cx="48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OPS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9" y="2398875"/>
              <a:ext cx="947343" cy="94734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629" y="2262414"/>
              <a:ext cx="517038" cy="517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38" y="2540778"/>
              <a:ext cx="517038" cy="517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6592" y="2897674"/>
              <a:ext cx="517038" cy="51703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6097" y="2283797"/>
              <a:ext cx="517038" cy="51703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6648" y="2283797"/>
              <a:ext cx="517038" cy="51703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3393" y="2283797"/>
              <a:ext cx="517038" cy="517038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051172" y="3621443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05932" y="3490426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90561" y="3264547"/>
              <a:ext cx="173390" cy="152400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70084" y="3563904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2844216" y="3128087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3762771" y="3332971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3091073" y="3889309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389971" y="3820885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468905" y="3144027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689304" y="3605892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/>
            <p:cNvSpPr/>
            <p:nvPr/>
          </p:nvSpPr>
          <p:spPr>
            <a:xfrm>
              <a:off x="3872752" y="4009829"/>
              <a:ext cx="629716" cy="335902"/>
            </a:xfrm>
            <a:prstGeom prst="cloud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2"/>
                  </a:solidFill>
                  <a:latin typeface="Calibri"/>
                  <a:cs typeface="Calibri"/>
                </a:rPr>
                <a:t>USERS</a:t>
              </a:r>
              <a:endParaRPr lang="en-US" sz="700" dirty="0">
                <a:solidFill>
                  <a:schemeClr val="bg2"/>
                </a:solidFill>
                <a:latin typeface="Calibri"/>
                <a:cs typeface="Calibri"/>
              </a:endParaRPr>
            </a:p>
          </p:txBody>
        </p:sp>
        <p:cxnSp>
          <p:nvCxnSpPr>
            <p:cNvPr id="47" name="Straight Connector 46"/>
            <p:cNvCxnSpPr>
              <a:stCxn id="40" idx="3"/>
              <a:endCxn id="39" idx="0"/>
            </p:cNvCxnSpPr>
            <p:nvPr/>
          </p:nvCxnSpPr>
          <p:spPr>
            <a:xfrm>
              <a:off x="2975407" y="3317032"/>
              <a:ext cx="199630" cy="246872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0" idx="5"/>
              <a:endCxn id="38" idx="0"/>
            </p:cNvCxnSpPr>
            <p:nvPr/>
          </p:nvCxnSpPr>
          <p:spPr>
            <a:xfrm>
              <a:off x="3041003" y="3222560"/>
              <a:ext cx="236253" cy="41987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5" idx="1"/>
              <a:endCxn id="44" idx="4"/>
            </p:cNvCxnSpPr>
            <p:nvPr/>
          </p:nvCxnSpPr>
          <p:spPr>
            <a:xfrm flipH="1" flipV="1">
              <a:off x="3594848" y="3374960"/>
              <a:ext cx="131344" cy="264751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8" idx="3"/>
              <a:endCxn id="37" idx="0"/>
            </p:cNvCxnSpPr>
            <p:nvPr/>
          </p:nvCxnSpPr>
          <p:spPr>
            <a:xfrm>
              <a:off x="3363951" y="3340747"/>
              <a:ext cx="146934" cy="149679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9" idx="3"/>
              <a:endCxn id="37" idx="1"/>
            </p:cNvCxnSpPr>
            <p:nvPr/>
          </p:nvCxnSpPr>
          <p:spPr>
            <a:xfrm flipV="1">
              <a:off x="3279989" y="3595396"/>
              <a:ext cx="125943" cy="73478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9" idx="0"/>
              <a:endCxn id="38" idx="2"/>
            </p:cNvCxnSpPr>
            <p:nvPr/>
          </p:nvCxnSpPr>
          <p:spPr>
            <a:xfrm flipV="1">
              <a:off x="3175037" y="3416947"/>
              <a:ext cx="102219" cy="146957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0"/>
              <a:endCxn id="37" idx="2"/>
            </p:cNvCxnSpPr>
            <p:nvPr/>
          </p:nvCxnSpPr>
          <p:spPr>
            <a:xfrm flipH="1" flipV="1">
              <a:off x="3510885" y="3700365"/>
              <a:ext cx="5029" cy="120520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1" idx="1"/>
              <a:endCxn id="44" idx="6"/>
            </p:cNvCxnSpPr>
            <p:nvPr/>
          </p:nvCxnSpPr>
          <p:spPr>
            <a:xfrm flipH="1" flipV="1">
              <a:off x="3720791" y="3259494"/>
              <a:ext cx="107576" cy="167950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3"/>
              <a:endCxn id="36" idx="0"/>
            </p:cNvCxnSpPr>
            <p:nvPr/>
          </p:nvCxnSpPr>
          <p:spPr>
            <a:xfrm>
              <a:off x="3893962" y="3521916"/>
              <a:ext cx="262163" cy="99527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5" idx="6"/>
              <a:endCxn id="36" idx="1"/>
            </p:cNvCxnSpPr>
            <p:nvPr/>
          </p:nvCxnSpPr>
          <p:spPr>
            <a:xfrm>
              <a:off x="3941190" y="3721359"/>
              <a:ext cx="109982" cy="5054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6" idx="2"/>
              <a:endCxn id="46" idx="3"/>
            </p:cNvCxnSpPr>
            <p:nvPr/>
          </p:nvCxnSpPr>
          <p:spPr>
            <a:xfrm>
              <a:off x="4156125" y="3831382"/>
              <a:ext cx="31485" cy="197653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3" idx="6"/>
              <a:endCxn id="45" idx="4"/>
            </p:cNvCxnSpPr>
            <p:nvPr/>
          </p:nvCxnSpPr>
          <p:spPr>
            <a:xfrm flipV="1">
              <a:off x="3641857" y="3836825"/>
              <a:ext cx="173390" cy="99527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2" idx="0"/>
              <a:endCxn id="39" idx="2"/>
            </p:cNvCxnSpPr>
            <p:nvPr/>
          </p:nvCxnSpPr>
          <p:spPr>
            <a:xfrm flipH="1" flipV="1">
              <a:off x="3175037" y="3773843"/>
              <a:ext cx="47227" cy="115466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3"/>
              <a:endCxn id="44" idx="2"/>
            </p:cNvCxnSpPr>
            <p:nvPr/>
          </p:nvCxnSpPr>
          <p:spPr>
            <a:xfrm flipV="1">
              <a:off x="3363951" y="3259494"/>
              <a:ext cx="104954" cy="81253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810721" y="3054609"/>
              <a:ext cx="8662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PROJECT TEAMS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2230" y="3207009"/>
              <a:ext cx="838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STAKEHOLDERS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55301" y="2734646"/>
              <a:ext cx="81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TECH, OPS &amp; APP MGMT.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27512" y="2750586"/>
              <a:ext cx="8186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DBAs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4332" y="2740089"/>
              <a:ext cx="8186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SUPPORT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81833" y="3779286"/>
              <a:ext cx="666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SYSTEMS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1217451" y="2340817"/>
              <a:ext cx="0" cy="1301620"/>
            </a:xfrm>
            <a:prstGeom prst="line">
              <a:avLst/>
            </a:prstGeom>
            <a:ln w="6350" cmpd="sng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92254" y="2335762"/>
              <a:ext cx="0" cy="1301620"/>
            </a:xfrm>
            <a:prstGeom prst="line">
              <a:avLst/>
            </a:prstGeom>
            <a:ln w="6350" cmpd="sng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ntagon 68"/>
            <p:cNvSpPr/>
            <p:nvPr/>
          </p:nvSpPr>
          <p:spPr>
            <a:xfrm>
              <a:off x="251886" y="4398217"/>
              <a:ext cx="4177116" cy="174388"/>
            </a:xfrm>
            <a:prstGeom prst="homePlate">
              <a:avLst/>
            </a:prstGeom>
            <a:solidFill>
              <a:srgbClr val="9BA3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CONCEPT TO CASH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438" y="3751410"/>
              <a:ext cx="2335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TRADITIONAL, PROJECT-BASED ORG</a:t>
              </a:r>
            </a:p>
          </p:txBody>
        </p:sp>
      </p:grpSp>
      <p:sp>
        <p:nvSpPr>
          <p:cNvPr id="8" name="Down Arrow 7"/>
          <p:cNvSpPr/>
          <p:nvPr/>
        </p:nvSpPr>
        <p:spPr>
          <a:xfrm rot="16200000">
            <a:off x="3683236" y="2162428"/>
            <a:ext cx="419099" cy="722252"/>
          </a:xfrm>
          <a:prstGeom prst="downArrow">
            <a:avLst/>
          </a:prstGeom>
          <a:ln w="25400">
            <a:solidFill>
              <a:srgbClr val="0A6258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endParaRPr lang="en-US" sz="1200">
              <a:solidFill>
                <a:srgbClr val="000000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35517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Monolithic Architectures	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8986" y="1526975"/>
            <a:ext cx="4779501" cy="2573142"/>
            <a:chOff x="2016527" y="1336696"/>
            <a:chExt cx="4779501" cy="2573142"/>
          </a:xfrm>
        </p:grpSpPr>
        <p:sp>
          <p:nvSpPr>
            <p:cNvPr id="7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895238" y="1461199"/>
            <a:ext cx="4779501" cy="2573142"/>
            <a:chOff x="2016527" y="1336696"/>
            <a:chExt cx="4779501" cy="2573142"/>
          </a:xfrm>
        </p:grpSpPr>
        <p:sp>
          <p:nvSpPr>
            <p:cNvPr id="58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9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0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1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2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3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4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5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6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7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818354" y="1407219"/>
            <a:ext cx="4779501" cy="2573142"/>
            <a:chOff x="2016527" y="1336696"/>
            <a:chExt cx="4779501" cy="2573142"/>
          </a:xfrm>
        </p:grpSpPr>
        <p:sp>
          <p:nvSpPr>
            <p:cNvPr id="69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0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1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2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3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4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5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6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7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725651" y="1342216"/>
            <a:ext cx="4779501" cy="2573142"/>
            <a:chOff x="2016527" y="1336696"/>
            <a:chExt cx="4779501" cy="2573142"/>
          </a:xfrm>
        </p:grpSpPr>
        <p:sp>
          <p:nvSpPr>
            <p:cNvPr id="80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1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2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3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4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5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6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7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8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635180" y="1272149"/>
            <a:ext cx="4779501" cy="2573142"/>
            <a:chOff x="2016527" y="1336696"/>
            <a:chExt cx="4779501" cy="2573142"/>
          </a:xfrm>
        </p:grpSpPr>
        <p:sp>
          <p:nvSpPr>
            <p:cNvPr id="91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3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4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5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6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7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8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9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0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571432" y="1206373"/>
            <a:ext cx="4779501" cy="2573142"/>
            <a:chOff x="2016527" y="1336696"/>
            <a:chExt cx="4779501" cy="2573142"/>
          </a:xfrm>
        </p:grpSpPr>
        <p:sp>
          <p:nvSpPr>
            <p:cNvPr id="102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3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4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5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7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8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9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0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494548" y="1152393"/>
            <a:ext cx="4779501" cy="2573142"/>
            <a:chOff x="2016527" y="1336696"/>
            <a:chExt cx="4779501" cy="2573142"/>
          </a:xfrm>
        </p:grpSpPr>
        <p:sp>
          <p:nvSpPr>
            <p:cNvPr id="113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4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5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6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7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8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9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0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1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2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401845" y="1087390"/>
            <a:ext cx="4779501" cy="2573142"/>
            <a:chOff x="2016527" y="1336696"/>
            <a:chExt cx="4779501" cy="2573142"/>
          </a:xfrm>
        </p:grpSpPr>
        <p:sp>
          <p:nvSpPr>
            <p:cNvPr id="124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1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2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3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04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scalability?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530409"/>
              </p:ext>
            </p:extLst>
          </p:nvPr>
        </p:nvGraphicFramePr>
        <p:xfrm>
          <a:off x="1604308" y="1158470"/>
          <a:ext cx="6052420" cy="3457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06425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230711" y="411161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615149" y="3893586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989741" y="411036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8449" y="1948827"/>
            <a:ext cx="407887" cy="50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0028" y="73974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0700" y="1888195"/>
            <a:ext cx="485615" cy="4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6786" y="2982864"/>
            <a:ext cx="261272" cy="43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9880" y="2067468"/>
            <a:ext cx="589683" cy="44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7039" y="1141109"/>
            <a:ext cx="400766" cy="4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366713" y="71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 Architecture</a:t>
            </a:r>
          </a:p>
        </p:txBody>
      </p: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4024500" y="3383278"/>
            <a:ext cx="965201" cy="824854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 rot="16200000" flipH="1">
            <a:off x="910538" y="2387753"/>
            <a:ext cx="3795154" cy="388405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070115" y="2298595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0115" y="3799427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V="1">
            <a:off x="5040626" y="2986603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62262" y="139727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362262" y="229793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362262" y="3221010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360275" y="4063979"/>
            <a:ext cx="121470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3070115" y="995922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040626" y="3741520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 rot="5400000">
            <a:off x="6761354" y="3455091"/>
            <a:ext cx="383541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A6258"/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429" name="Group 429"/>
          <p:cNvGrpSpPr/>
          <p:nvPr/>
        </p:nvGrpSpPr>
        <p:grpSpPr>
          <a:xfrm>
            <a:off x="576553" y="3879201"/>
            <a:ext cx="710665" cy="355279"/>
            <a:chOff x="0" y="0"/>
            <a:chExt cx="710663" cy="355277"/>
          </a:xfrm>
        </p:grpSpPr>
        <p:sp>
          <p:nvSpPr>
            <p:cNvPr id="421" name="Shape 421"/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422" name="Shape 422"/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30" name="Shape 430"/>
          <p:cNvSpPr/>
          <p:nvPr/>
        </p:nvSpPr>
        <p:spPr>
          <a:xfrm>
            <a:off x="4963722" y="995922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008582" y="2264131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7523483" y="3127960"/>
            <a:ext cx="365398" cy="3653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 flipV="1">
            <a:off x="7523483" y="3905674"/>
            <a:ext cx="365398" cy="365398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1698673" y="1424579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5" name="Shape 435"/>
          <p:cNvSpPr/>
          <p:nvPr/>
        </p:nvSpPr>
        <p:spPr>
          <a:xfrm>
            <a:off x="1701369" y="229793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6" name="Shape 436"/>
          <p:cNvSpPr/>
          <p:nvPr/>
        </p:nvSpPr>
        <p:spPr>
          <a:xfrm>
            <a:off x="1678716" y="3212448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7" name="Shape 437"/>
          <p:cNvSpPr/>
          <p:nvPr/>
        </p:nvSpPr>
        <p:spPr>
          <a:xfrm>
            <a:off x="1678716" y="4055069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8" name="Shape 438"/>
          <p:cNvSpPr/>
          <p:nvPr/>
        </p:nvSpPr>
        <p:spPr>
          <a:xfrm>
            <a:off x="3215906" y="105688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9" name="Shape 439"/>
          <p:cNvSpPr/>
          <p:nvPr/>
        </p:nvSpPr>
        <p:spPr>
          <a:xfrm>
            <a:off x="3223980" y="235889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40" name="Shape 440"/>
          <p:cNvSpPr/>
          <p:nvPr/>
        </p:nvSpPr>
        <p:spPr>
          <a:xfrm>
            <a:off x="3189749" y="3836649"/>
            <a:ext cx="647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441" name="Shape 441"/>
          <p:cNvSpPr/>
          <p:nvPr/>
        </p:nvSpPr>
        <p:spPr>
          <a:xfrm>
            <a:off x="5336867" y="3573528"/>
            <a:ext cx="647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442" name="Shape 442"/>
          <p:cNvSpPr/>
          <p:nvPr/>
        </p:nvSpPr>
        <p:spPr>
          <a:xfrm>
            <a:off x="6305806" y="814312"/>
            <a:ext cx="95740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443" name="Shape 443"/>
          <p:cNvSpPr/>
          <p:nvPr/>
        </p:nvSpPr>
        <p:spPr>
          <a:xfrm>
            <a:off x="6314900" y="1914045"/>
            <a:ext cx="97411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444" name="Shape 444"/>
          <p:cNvSpPr/>
          <p:nvPr/>
        </p:nvSpPr>
        <p:spPr>
          <a:xfrm>
            <a:off x="7891551" y="4001934"/>
            <a:ext cx="6619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445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85071" y="126239"/>
            <a:ext cx="723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72104" y="2104287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81554" y="2535804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0805" y="96453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78449" y="806895"/>
            <a:ext cx="415646" cy="5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6794" y="2783948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233" y="300197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824" y="278519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16600" y="3636955"/>
            <a:ext cx="38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2687609" y="2510283"/>
            <a:ext cx="228601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939135" y="3475948"/>
            <a:ext cx="407887" cy="509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1985646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A6258"/>
          </a:solidFill>
          <a:round/>
          <a:headEnd type="triangle"/>
        </a:ln>
      </a:spPr>
      <a:bodyPr lIns="0" tIns="0" rIns="0" bIns="0"/>
      <a:lstStyle>
        <a:defPPr defTabSz="457200">
          <a:defRPr sz="1200">
            <a:solidFill>
              <a:srgbClr val="000000"/>
            </a:solidFill>
            <a:uFillTx/>
            <a:latin typeface="+mn-lt"/>
            <a:ea typeface="+mn-ea"/>
            <a:cs typeface="+mn-cs"/>
            <a:sym typeface="Helvetica"/>
          </a:defRPr>
        </a:defPPr>
      </a:lstStyle>
    </a:spDef>
    <a:lnDef>
      <a:spPr>
        <a:noFill/>
        <a:ln w="25400" cap="flat">
          <a:solidFill>
            <a:srgbClr val="33928A"/>
          </a:solidFill>
          <a:prstDash val="solid"/>
          <a:round/>
          <a:tailEnd type="triangle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26439</TotalTime>
  <Words>1384</Words>
  <Application>Microsoft Macintosh PowerPoint</Application>
  <PresentationFormat>On-screen Show (16:9)</PresentationFormat>
  <Paragraphs>304</Paragraphs>
  <Slides>34</Slides>
  <Notes>28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</vt:lpstr>
      <vt:lpstr>API Management Tools</vt:lpstr>
      <vt:lpstr>PowerPoint Presentation</vt:lpstr>
      <vt:lpstr>Microservices Overview</vt:lpstr>
      <vt:lpstr>Microservice</vt:lpstr>
      <vt:lpstr>Monolithic Architectures </vt:lpstr>
      <vt:lpstr>Low Productivity – Communications &amp; Management </vt:lpstr>
      <vt:lpstr>Scaling Monolithic Architectures </vt:lpstr>
      <vt:lpstr>Linear scalability?</vt:lpstr>
      <vt:lpstr>Microservice Architecture</vt:lpstr>
      <vt:lpstr>Right tool for the right job</vt:lpstr>
      <vt:lpstr>Microservice Benefits</vt:lpstr>
      <vt:lpstr>Cool, but I don’t quite get it why do I need it !</vt:lpstr>
      <vt:lpstr>PowerPoint Presentation</vt:lpstr>
      <vt:lpstr>No Free Lunch</vt:lpstr>
      <vt:lpstr>PowerPoint Presentation</vt:lpstr>
      <vt:lpstr>Not Traditional (ESB-centric) SOA</vt:lpstr>
      <vt:lpstr>But Microservices!</vt:lpstr>
      <vt:lpstr>There’s no free lunch</vt:lpstr>
      <vt:lpstr>Spring Cloud Netflix components</vt:lpstr>
      <vt:lpstr>Netflix OSS</vt:lpstr>
      <vt:lpstr>Netflix API Implementation </vt:lpstr>
      <vt:lpstr>API Management </vt:lpstr>
      <vt:lpstr> TYK</vt:lpstr>
      <vt:lpstr>PowerPoint Presentation</vt:lpstr>
      <vt:lpstr>12 Factor Apps</vt:lpstr>
      <vt:lpstr>Twelve Factors</vt:lpstr>
      <vt:lpstr>It takes a platform…</vt:lpstr>
      <vt:lpstr>Labs</vt:lpstr>
      <vt:lpstr>PowerPoint Presentation</vt:lpstr>
      <vt:lpstr>Data Exchange Strategy</vt:lpstr>
      <vt:lpstr>Proposed Big Data Application Architecture </vt:lpstr>
      <vt:lpstr>Data As A Service </vt:lpstr>
      <vt:lpstr>Data Exchange Integration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Architecting for Continuous Delivery</dc:title>
  <cp:lastModifiedBy>wangyi</cp:lastModifiedBy>
  <cp:revision>107</cp:revision>
  <dcterms:modified xsi:type="dcterms:W3CDTF">2015-06-24T09:09:24Z</dcterms:modified>
</cp:coreProperties>
</file>